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0" r:id="rId3"/>
    <p:sldId id="256" r:id="rId4"/>
    <p:sldId id="263" r:id="rId5"/>
    <p:sldId id="261" r:id="rId6"/>
    <p:sldId id="268" r:id="rId7"/>
    <p:sldId id="262" r:id="rId8"/>
    <p:sldId id="269" r:id="rId9"/>
    <p:sldId id="266" r:id="rId10"/>
    <p:sldId id="270" r:id="rId11"/>
    <p:sldId id="257" r:id="rId12"/>
    <p:sldId id="258"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C2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309090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3340853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22843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2554919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5012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181468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240306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481877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61215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86201D-7191-4372-8E3F-67258B41B2B4}" type="datetimeFigureOut">
              <a:rPr lang="en-GB" smtClean="0"/>
              <a:t>12/07/2023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169128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86201D-7191-4372-8E3F-67258B41B2B4}"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4187556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86201D-7191-4372-8E3F-67258B41B2B4}" type="datetimeFigureOut">
              <a:rPr lang="en-GB" smtClean="0"/>
              <a:t>12/07/2023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4109202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86201D-7191-4372-8E3F-67258B41B2B4}" type="datetimeFigureOut">
              <a:rPr lang="en-GB" smtClean="0"/>
              <a:t>12/07/2023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63115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6201D-7191-4372-8E3F-67258B41B2B4}" type="datetimeFigureOut">
              <a:rPr lang="en-GB" smtClean="0"/>
              <a:t>12/07/2023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7806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586201D-7191-4372-8E3F-67258B41B2B4}"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132599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86201D-7191-4372-8E3F-67258B41B2B4}" type="datetimeFigureOut">
              <a:rPr lang="en-GB" smtClean="0"/>
              <a:t>12/07/2023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7DBC94-025F-432B-AECB-2F3E67927CAF}" type="slidenum">
              <a:rPr lang="en-GB" smtClean="0"/>
              <a:t>‹#›</a:t>
            </a:fld>
            <a:endParaRPr lang="en-GB"/>
          </a:p>
        </p:txBody>
      </p:sp>
    </p:spTree>
    <p:extLst>
      <p:ext uri="{BB962C8B-B14F-4D97-AF65-F5344CB8AC3E}">
        <p14:creationId xmlns:p14="http://schemas.microsoft.com/office/powerpoint/2010/main" val="1298835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586201D-7191-4372-8E3F-67258B41B2B4}" type="datetimeFigureOut">
              <a:rPr lang="en-GB" smtClean="0"/>
              <a:t>12/07/2023</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C7DBC94-025F-432B-AECB-2F3E67927CAF}" type="slidenum">
              <a:rPr lang="en-GB" smtClean="0"/>
              <a:t>‹#›</a:t>
            </a:fld>
            <a:endParaRPr lang="en-GB"/>
          </a:p>
        </p:txBody>
      </p:sp>
    </p:spTree>
    <p:extLst>
      <p:ext uri="{BB962C8B-B14F-4D97-AF65-F5344CB8AC3E}">
        <p14:creationId xmlns:p14="http://schemas.microsoft.com/office/powerpoint/2010/main" val="2404676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nternetmatters.org/parental-controls/social-media/" TargetMode="External"/><Relationship Id="rId2" Type="http://schemas.openxmlformats.org/officeDocument/2006/relationships/hyperlink" Target="https://www.captainwebbprimary.org/online-safety" TargetMode="External"/><Relationship Id="rId1" Type="http://schemas.openxmlformats.org/officeDocument/2006/relationships/slideLayout" Target="../slideLayouts/slideLayout2.xml"/><Relationship Id="rId4" Type="http://schemas.openxmlformats.org/officeDocument/2006/relationships/hyperlink" Target="https://protectyoungeyes.com/app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i4GKXsAOYZ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GOsgQbmvuUQ"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050715-402D-4780-F9D3-2C5FAC0E9B51}"/>
              </a:ext>
            </a:extLst>
          </p:cNvPr>
          <p:cNvSpPr txBox="1"/>
          <p:nvPr/>
        </p:nvSpPr>
        <p:spPr>
          <a:xfrm>
            <a:off x="622852" y="662609"/>
            <a:ext cx="9846365" cy="3970318"/>
          </a:xfrm>
          <a:prstGeom prst="rect">
            <a:avLst/>
          </a:prstGeom>
          <a:noFill/>
        </p:spPr>
        <p:txBody>
          <a:bodyPr wrap="square" rtlCol="0">
            <a:spAutoFit/>
          </a:bodyPr>
          <a:lstStyle/>
          <a:p>
            <a:r>
              <a:rPr lang="en-GB" sz="3600" dirty="0">
                <a:solidFill>
                  <a:schemeClr val="accent2"/>
                </a:solidFill>
              </a:rPr>
              <a:t>Online Safety </a:t>
            </a:r>
          </a:p>
          <a:p>
            <a:endParaRPr lang="en-GB" sz="3600" dirty="0"/>
          </a:p>
          <a:p>
            <a:pPr marL="285750" indent="-285750">
              <a:buFont typeface="Arial" panose="020B0604020202020204" pitchFamily="34" charset="0"/>
              <a:buChar char="•"/>
            </a:pPr>
            <a:r>
              <a:rPr lang="en-GB" sz="3600" dirty="0">
                <a:solidFill>
                  <a:schemeClr val="tx2"/>
                </a:solidFill>
              </a:rPr>
              <a:t>What are the risks?</a:t>
            </a:r>
          </a:p>
          <a:p>
            <a:pPr marL="285750" indent="-285750">
              <a:buFont typeface="Arial" panose="020B0604020202020204" pitchFamily="34" charset="0"/>
              <a:buChar char="•"/>
            </a:pPr>
            <a:r>
              <a:rPr lang="en-GB" sz="3600" dirty="0">
                <a:solidFill>
                  <a:schemeClr val="tx2"/>
                </a:solidFill>
              </a:rPr>
              <a:t>The current risks and issues in our school</a:t>
            </a:r>
          </a:p>
          <a:p>
            <a:pPr marL="285750" indent="-285750">
              <a:buFont typeface="Arial" panose="020B0604020202020204" pitchFamily="34" charset="0"/>
              <a:buChar char="•"/>
            </a:pPr>
            <a:r>
              <a:rPr lang="en-GB" sz="3600" dirty="0">
                <a:solidFill>
                  <a:schemeClr val="tx2"/>
                </a:solidFill>
              </a:rPr>
              <a:t>How to keep your child safe at home</a:t>
            </a:r>
          </a:p>
          <a:p>
            <a:pPr marL="285750" indent="-285750">
              <a:buFont typeface="Arial" panose="020B0604020202020204" pitchFamily="34" charset="0"/>
              <a:buChar char="•"/>
            </a:pPr>
            <a:endParaRPr lang="en-GB" sz="3600" dirty="0">
              <a:solidFill>
                <a:schemeClr val="tx2"/>
              </a:solidFill>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64096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466" y="836822"/>
            <a:ext cx="10871068" cy="5775255"/>
          </a:xfrm>
          <a:prstGeom prst="rect">
            <a:avLst/>
          </a:prstGeom>
        </p:spPr>
      </p:pic>
      <p:sp>
        <p:nvSpPr>
          <p:cNvPr id="2" name="TextBox 1">
            <a:extLst>
              <a:ext uri="{FF2B5EF4-FFF2-40B4-BE49-F238E27FC236}">
                <a16:creationId xmlns:a16="http://schemas.microsoft.com/office/drawing/2014/main" id="{FA0D3FCD-E033-9176-CF80-D72C949352DF}"/>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Rectangle 2">
            <a:extLst>
              <a:ext uri="{FF2B5EF4-FFF2-40B4-BE49-F238E27FC236}">
                <a16:creationId xmlns:a16="http://schemas.microsoft.com/office/drawing/2014/main" id="{37CCB3CE-FB10-FF92-31E9-90128D55CFD5}"/>
              </a:ext>
            </a:extLst>
          </p:cNvPr>
          <p:cNvSpPr/>
          <p:nvPr/>
        </p:nvSpPr>
        <p:spPr>
          <a:xfrm>
            <a:off x="4386469" y="4486409"/>
            <a:ext cx="2438400" cy="1200328"/>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6BCC90E2-360C-A439-847B-4E3D787B37F1}"/>
              </a:ext>
            </a:extLst>
          </p:cNvPr>
          <p:cNvSpPr/>
          <p:nvPr/>
        </p:nvSpPr>
        <p:spPr>
          <a:xfrm>
            <a:off x="6824869" y="4486409"/>
            <a:ext cx="2292627" cy="1200328"/>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413CAE7-D81F-3E37-7D9F-D623CD09C315}"/>
              </a:ext>
            </a:extLst>
          </p:cNvPr>
          <p:cNvSpPr/>
          <p:nvPr/>
        </p:nvSpPr>
        <p:spPr>
          <a:xfrm>
            <a:off x="2239617" y="4486409"/>
            <a:ext cx="2107095" cy="1200328"/>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2312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3E6F99-4C99-D826-00E1-18D6EF177D8C}"/>
              </a:ext>
            </a:extLst>
          </p:cNvPr>
          <p:cNvPicPr>
            <a:picLocks noChangeAspect="1"/>
          </p:cNvPicPr>
          <p:nvPr/>
        </p:nvPicPr>
        <p:blipFill>
          <a:blip r:embed="rId2"/>
          <a:stretch>
            <a:fillRect/>
          </a:stretch>
        </p:blipFill>
        <p:spPr>
          <a:xfrm>
            <a:off x="9051235" y="1581150"/>
            <a:ext cx="2811510" cy="5020552"/>
          </a:xfrm>
          <a:prstGeom prst="rect">
            <a:avLst/>
          </a:prstGeom>
        </p:spPr>
      </p:pic>
      <p:pic>
        <p:nvPicPr>
          <p:cNvPr id="2" name="Picture 1"/>
          <p:cNvPicPr>
            <a:picLocks noChangeAspect="1"/>
          </p:cNvPicPr>
          <p:nvPr/>
        </p:nvPicPr>
        <p:blipFill>
          <a:blip r:embed="rId3"/>
          <a:stretch>
            <a:fillRect/>
          </a:stretch>
        </p:blipFill>
        <p:spPr>
          <a:xfrm>
            <a:off x="592511" y="1563757"/>
            <a:ext cx="4999906" cy="4993824"/>
          </a:xfrm>
          <a:prstGeom prst="rect">
            <a:avLst/>
          </a:prstGeom>
        </p:spPr>
      </p:pic>
      <p:pic>
        <p:nvPicPr>
          <p:cNvPr id="3" name="Picture 2">
            <a:extLst>
              <a:ext uri="{FF2B5EF4-FFF2-40B4-BE49-F238E27FC236}">
                <a16:creationId xmlns:a16="http://schemas.microsoft.com/office/drawing/2014/main" id="{A3239D7E-AD1E-51AF-4219-26AFEC18CE0E}"/>
              </a:ext>
            </a:extLst>
          </p:cNvPr>
          <p:cNvPicPr>
            <a:picLocks noChangeAspect="1"/>
          </p:cNvPicPr>
          <p:nvPr/>
        </p:nvPicPr>
        <p:blipFill>
          <a:blip r:embed="rId4"/>
          <a:stretch>
            <a:fillRect/>
          </a:stretch>
        </p:blipFill>
        <p:spPr>
          <a:xfrm>
            <a:off x="5767665" y="4229340"/>
            <a:ext cx="3108322" cy="2328241"/>
          </a:xfrm>
          <a:prstGeom prst="rect">
            <a:avLst/>
          </a:prstGeom>
        </p:spPr>
      </p:pic>
      <p:pic>
        <p:nvPicPr>
          <p:cNvPr id="5" name="Picture 4">
            <a:extLst>
              <a:ext uri="{FF2B5EF4-FFF2-40B4-BE49-F238E27FC236}">
                <a16:creationId xmlns:a16="http://schemas.microsoft.com/office/drawing/2014/main" id="{04B77FC8-0E42-AEA5-7270-E93328B39EE8}"/>
              </a:ext>
            </a:extLst>
          </p:cNvPr>
          <p:cNvPicPr>
            <a:picLocks noChangeAspect="1"/>
          </p:cNvPicPr>
          <p:nvPr/>
        </p:nvPicPr>
        <p:blipFill>
          <a:blip r:embed="rId5"/>
          <a:stretch>
            <a:fillRect/>
          </a:stretch>
        </p:blipFill>
        <p:spPr>
          <a:xfrm>
            <a:off x="5900186" y="1581150"/>
            <a:ext cx="2811509" cy="2504369"/>
          </a:xfrm>
          <a:prstGeom prst="rect">
            <a:avLst/>
          </a:prstGeom>
        </p:spPr>
      </p:pic>
      <p:sp>
        <p:nvSpPr>
          <p:cNvPr id="6" name="TextBox 5">
            <a:extLst>
              <a:ext uri="{FF2B5EF4-FFF2-40B4-BE49-F238E27FC236}">
                <a16:creationId xmlns:a16="http://schemas.microsoft.com/office/drawing/2014/main" id="{593E1D0F-4173-650A-0CCB-0F6D755BDE22}"/>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The current risks and issues in our school</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63070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2874" y="1241941"/>
            <a:ext cx="8637388" cy="7171194"/>
          </a:xfrm>
          <a:prstGeom prst="rect">
            <a:avLst/>
          </a:prstGeom>
          <a:noFill/>
        </p:spPr>
        <p:txBody>
          <a:bodyPr wrap="square" rtlCol="0">
            <a:spAutoFit/>
          </a:bodyPr>
          <a:lstStyle/>
          <a:p>
            <a:pPr marL="457200" indent="-457200">
              <a:buFont typeface="Arial" panose="020B0604020202020204" pitchFamily="34" charset="0"/>
              <a:buChar char="•"/>
            </a:pPr>
            <a:r>
              <a:rPr lang="en-GB" sz="2800" dirty="0">
                <a:solidFill>
                  <a:srgbClr val="FF0000"/>
                </a:solidFill>
              </a:rPr>
              <a:t>Not all risk can be removed</a:t>
            </a:r>
          </a:p>
          <a:p>
            <a:pPr marL="457200" indent="-457200">
              <a:buFont typeface="Arial" panose="020B0604020202020204" pitchFamily="34" charset="0"/>
              <a:buChar char="•"/>
            </a:pPr>
            <a:r>
              <a:rPr lang="en-GB" sz="2800" b="1" u="sng" dirty="0">
                <a:solidFill>
                  <a:schemeClr val="accent2"/>
                </a:solidFill>
              </a:rPr>
              <a:t>Talk – have an open channel of communication with your child. Make sure they know your actions are to keep them safe!</a:t>
            </a:r>
          </a:p>
          <a:p>
            <a:pPr marL="457200" indent="-457200">
              <a:buFont typeface="Arial" panose="020B0604020202020204" pitchFamily="34" charset="0"/>
              <a:buChar char="•"/>
            </a:pPr>
            <a:r>
              <a:rPr lang="en-GB" sz="2800" b="1" dirty="0">
                <a:solidFill>
                  <a:schemeClr val="accent2"/>
                </a:solidFill>
              </a:rPr>
              <a:t>Agree: </a:t>
            </a:r>
            <a:r>
              <a:rPr lang="en-GB" sz="2800" dirty="0">
                <a:solidFill>
                  <a:schemeClr val="accent2"/>
                </a:solidFill>
              </a:rPr>
              <a:t>Phones are a privilege, where can they be used and when can they be used?</a:t>
            </a:r>
            <a:endParaRPr lang="en-GB" sz="2800" b="1" dirty="0">
              <a:solidFill>
                <a:schemeClr val="accent2"/>
              </a:solidFill>
            </a:endParaRPr>
          </a:p>
          <a:p>
            <a:pPr marL="457200" indent="-457200">
              <a:buFont typeface="Arial" panose="020B0604020202020204" pitchFamily="34" charset="0"/>
              <a:buChar char="•"/>
            </a:pPr>
            <a:r>
              <a:rPr lang="en-GB" sz="2800" b="1" dirty="0">
                <a:solidFill>
                  <a:schemeClr val="accent2"/>
                </a:solidFill>
              </a:rPr>
              <a:t>Set: </a:t>
            </a:r>
            <a:r>
              <a:rPr lang="en-GB" sz="2800" dirty="0">
                <a:solidFill>
                  <a:schemeClr val="accent2"/>
                </a:solidFill>
              </a:rPr>
              <a:t>Parental controls, location settings, privacy settings</a:t>
            </a:r>
          </a:p>
          <a:p>
            <a:pPr marL="457200" indent="-457200">
              <a:buFont typeface="Arial" panose="020B0604020202020204" pitchFamily="34" charset="0"/>
              <a:buChar char="•"/>
            </a:pPr>
            <a:r>
              <a:rPr lang="en-GB" sz="2800" b="1" dirty="0">
                <a:solidFill>
                  <a:schemeClr val="accent2"/>
                </a:solidFill>
              </a:rPr>
              <a:t>Check: </a:t>
            </a:r>
            <a:r>
              <a:rPr lang="en-GB" sz="2800" dirty="0">
                <a:solidFill>
                  <a:schemeClr val="accent2"/>
                </a:solidFill>
              </a:rPr>
              <a:t>passwords, chats, apps, search and video history</a:t>
            </a:r>
          </a:p>
          <a:p>
            <a:pPr marL="457200" indent="-457200">
              <a:buFont typeface="Arial" panose="020B0604020202020204" pitchFamily="34" charset="0"/>
              <a:buChar char="•"/>
            </a:pPr>
            <a:r>
              <a:rPr lang="en-GB" sz="2800" b="1" dirty="0">
                <a:solidFill>
                  <a:schemeClr val="accent2"/>
                </a:solidFill>
              </a:rPr>
              <a:t>Take the time: </a:t>
            </a:r>
            <a:r>
              <a:rPr lang="en-GB" sz="2800" dirty="0">
                <a:solidFill>
                  <a:schemeClr val="accent2"/>
                </a:solidFill>
              </a:rPr>
              <a:t>discuss risks and issues that arise</a:t>
            </a:r>
          </a:p>
          <a:p>
            <a:pPr marL="457200" indent="-457200">
              <a:buFont typeface="Arial" panose="020B0604020202020204" pitchFamily="34" charset="0"/>
              <a:buChar char="•"/>
            </a:pPr>
            <a:r>
              <a:rPr lang="en-GB" sz="2800" b="1" dirty="0">
                <a:solidFill>
                  <a:schemeClr val="accent2"/>
                </a:solidFill>
              </a:rPr>
              <a:t>Feedback: </a:t>
            </a:r>
            <a:r>
              <a:rPr lang="en-GB" sz="2800" dirty="0">
                <a:solidFill>
                  <a:schemeClr val="accent2"/>
                </a:solidFill>
              </a:rPr>
              <a:t>Praise, explain, remove</a:t>
            </a:r>
          </a:p>
          <a:p>
            <a:endParaRPr lang="en-GB" sz="2800" dirty="0">
              <a:solidFill>
                <a:schemeClr val="accent2"/>
              </a:solidFill>
            </a:endParaRPr>
          </a:p>
          <a:p>
            <a:pPr marL="457200" indent="-457200">
              <a:buFont typeface="Arial" panose="020B0604020202020204" pitchFamily="34" charset="0"/>
              <a:buChar char="•"/>
            </a:pPr>
            <a:endParaRPr lang="en-GB" sz="3200" dirty="0">
              <a:solidFill>
                <a:schemeClr val="accent2"/>
              </a:solidFill>
            </a:endParaRPr>
          </a:p>
          <a:p>
            <a:endParaRPr lang="en-GB" sz="3200" dirty="0"/>
          </a:p>
          <a:p>
            <a:endParaRPr lang="en-GB" sz="3200" dirty="0"/>
          </a:p>
        </p:txBody>
      </p:sp>
      <p:sp>
        <p:nvSpPr>
          <p:cNvPr id="2" name="TextBox 1">
            <a:extLst>
              <a:ext uri="{FF2B5EF4-FFF2-40B4-BE49-F238E27FC236}">
                <a16:creationId xmlns:a16="http://schemas.microsoft.com/office/drawing/2014/main" id="{026FC6E0-CFDD-A4B8-0637-0FB669FCD2A4}"/>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How to help keep your child safe at home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0538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6FC6E0-CFDD-A4B8-0637-0FB669FCD2A4}"/>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How to help keep your child safe at home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E7D397EA-E02D-778E-F65C-D0F8CE289254}"/>
              </a:ext>
            </a:extLst>
          </p:cNvPr>
          <p:cNvSpPr txBox="1"/>
          <p:nvPr/>
        </p:nvSpPr>
        <p:spPr>
          <a:xfrm>
            <a:off x="838199" y="1108406"/>
            <a:ext cx="6102626" cy="5509200"/>
          </a:xfrm>
          <a:prstGeom prst="rect">
            <a:avLst/>
          </a:prstGeom>
          <a:noFill/>
        </p:spPr>
        <p:txBody>
          <a:bodyPr wrap="square">
            <a:spAutoFit/>
          </a:bodyPr>
          <a:lstStyle/>
          <a:p>
            <a:pPr marL="457200" indent="-457200">
              <a:buFont typeface="Arial" panose="020B0604020202020204" pitchFamily="34" charset="0"/>
              <a:buChar char="•"/>
            </a:pPr>
            <a:r>
              <a:rPr lang="en-GB" sz="4400" dirty="0">
                <a:solidFill>
                  <a:schemeClr val="accent2"/>
                </a:solidFill>
              </a:rPr>
              <a:t>Be a good role model</a:t>
            </a:r>
          </a:p>
          <a:p>
            <a:pPr marL="457200" indent="-457200">
              <a:buFont typeface="Arial" panose="020B0604020202020204" pitchFamily="34" charset="0"/>
              <a:buChar char="•"/>
            </a:pPr>
            <a:r>
              <a:rPr lang="en-GB" sz="4400" dirty="0">
                <a:solidFill>
                  <a:schemeClr val="accent2"/>
                </a:solidFill>
              </a:rPr>
              <a:t>Resources</a:t>
            </a:r>
          </a:p>
          <a:p>
            <a:pPr marL="457200" indent="-457200">
              <a:buFont typeface="Arial" panose="020B0604020202020204" pitchFamily="34" charset="0"/>
              <a:buChar char="•"/>
            </a:pPr>
            <a:endParaRPr lang="en-GB" sz="4400" dirty="0">
              <a:solidFill>
                <a:schemeClr val="accent2"/>
              </a:solidFill>
            </a:endParaRPr>
          </a:p>
          <a:p>
            <a:pPr marL="457200" indent="-457200">
              <a:buFont typeface="Arial" panose="020B0604020202020204" pitchFamily="34" charset="0"/>
              <a:buChar char="•"/>
            </a:pPr>
            <a:endParaRPr lang="en-GB" sz="4400" dirty="0">
              <a:solidFill>
                <a:schemeClr val="accent2"/>
              </a:solidFill>
            </a:endParaRPr>
          </a:p>
          <a:p>
            <a:pPr marL="457200" indent="-457200">
              <a:buFont typeface="Arial" panose="020B0604020202020204" pitchFamily="34" charset="0"/>
              <a:buChar char="•"/>
            </a:pPr>
            <a:endParaRPr lang="en-GB" sz="4400" dirty="0">
              <a:solidFill>
                <a:schemeClr val="accent2"/>
              </a:solidFill>
            </a:endParaRPr>
          </a:p>
          <a:p>
            <a:pPr marL="457200" indent="-457200">
              <a:buFont typeface="Arial" panose="020B0604020202020204" pitchFamily="34" charset="0"/>
              <a:buChar char="•"/>
            </a:pPr>
            <a:endParaRPr lang="en-GB" sz="4400" dirty="0">
              <a:solidFill>
                <a:schemeClr val="accent2"/>
              </a:solidFill>
            </a:endParaRPr>
          </a:p>
          <a:p>
            <a:pPr marL="457200" indent="-457200">
              <a:buFont typeface="Arial" panose="020B0604020202020204" pitchFamily="34" charset="0"/>
              <a:buChar char="•"/>
            </a:pPr>
            <a:endParaRPr lang="en-GB" sz="4400" dirty="0">
              <a:solidFill>
                <a:schemeClr val="accent2"/>
              </a:solidFill>
            </a:endParaRPr>
          </a:p>
          <a:p>
            <a:pPr marL="457200" indent="-457200">
              <a:buFont typeface="Arial" panose="020B0604020202020204" pitchFamily="34" charset="0"/>
              <a:buChar char="•"/>
            </a:pPr>
            <a:r>
              <a:rPr lang="en-GB" sz="4400" dirty="0">
                <a:solidFill>
                  <a:schemeClr val="accent2"/>
                </a:solidFill>
              </a:rPr>
              <a:t>Ask for help</a:t>
            </a:r>
          </a:p>
        </p:txBody>
      </p:sp>
      <p:sp>
        <p:nvSpPr>
          <p:cNvPr id="4" name="TextBox 3">
            <a:extLst>
              <a:ext uri="{FF2B5EF4-FFF2-40B4-BE49-F238E27FC236}">
                <a16:creationId xmlns:a16="http://schemas.microsoft.com/office/drawing/2014/main" id="{F7CFB0A0-0B55-F7D0-0930-46A721D176FE}"/>
              </a:ext>
            </a:extLst>
          </p:cNvPr>
          <p:cNvSpPr txBox="1"/>
          <p:nvPr/>
        </p:nvSpPr>
        <p:spPr>
          <a:xfrm>
            <a:off x="1259792" y="2764397"/>
            <a:ext cx="9672415" cy="2862322"/>
          </a:xfrm>
          <a:prstGeom prst="rect">
            <a:avLst/>
          </a:prstGeom>
          <a:noFill/>
        </p:spPr>
        <p:txBody>
          <a:bodyPr wrap="square">
            <a:spAutoFit/>
          </a:bodyPr>
          <a:lstStyle/>
          <a:p>
            <a:r>
              <a:rPr lang="en-GB" dirty="0"/>
              <a:t>Our School website: </a:t>
            </a:r>
            <a:r>
              <a:rPr lang="en-GB" dirty="0">
                <a:solidFill>
                  <a:srgbClr val="0070C0"/>
                </a:solidFill>
                <a:hlinkClick r:id="rId2">
                  <a:extLst>
                    <a:ext uri="{A12FA001-AC4F-418D-AE19-62706E023703}">
                      <ahyp:hlinkClr xmlns:ahyp="http://schemas.microsoft.com/office/drawing/2018/hyperlinkcolor" val="tx"/>
                    </a:ext>
                  </a:extLst>
                </a:hlinkClick>
              </a:rPr>
              <a:t>About &gt; Online Safety</a:t>
            </a:r>
            <a:endParaRPr lang="en-GB" dirty="0">
              <a:solidFill>
                <a:srgbClr val="0070C0"/>
              </a:solidFill>
            </a:endParaRPr>
          </a:p>
          <a:p>
            <a:endParaRPr lang="en-GB" dirty="0"/>
          </a:p>
          <a:p>
            <a:r>
              <a:rPr lang="en-GB" dirty="0"/>
              <a:t>If your child is using social networking sites to chat to friends and family or share their latest selfie, take a look at this list of social media guides to get you up to speed on the most popular platforms and help them set the right privacy settings.</a:t>
            </a:r>
          </a:p>
          <a:p>
            <a:r>
              <a:rPr lang="en-GB" dirty="0">
                <a:solidFill>
                  <a:srgbClr val="0070C0"/>
                </a:solidFill>
                <a:hlinkClick r:id="rId3">
                  <a:extLst>
                    <a:ext uri="{A12FA001-AC4F-418D-AE19-62706E023703}">
                      <ahyp:hlinkClr xmlns:ahyp="http://schemas.microsoft.com/office/drawing/2018/hyperlinkcolor" val="tx"/>
                    </a:ext>
                  </a:extLst>
                </a:hlinkClick>
              </a:rPr>
              <a:t>Internet Matters</a:t>
            </a:r>
            <a:endParaRPr lang="en-GB" dirty="0">
              <a:solidFill>
                <a:srgbClr val="0070C0"/>
              </a:solidFill>
            </a:endParaRPr>
          </a:p>
          <a:p>
            <a:endParaRPr lang="en-GB" dirty="0"/>
          </a:p>
          <a:p>
            <a:r>
              <a:rPr lang="en-GB" dirty="0"/>
              <a:t>This website shows App information for the most popular social media, video, photo, Lifestyle and gaming apps used by kids today.</a:t>
            </a:r>
          </a:p>
          <a:p>
            <a:r>
              <a:rPr lang="en-GB" dirty="0">
                <a:solidFill>
                  <a:srgbClr val="0070C0"/>
                </a:solidFill>
                <a:hlinkClick r:id="rId4">
                  <a:extLst>
                    <a:ext uri="{A12FA001-AC4F-418D-AE19-62706E023703}">
                      <ahyp:hlinkClr xmlns:ahyp="http://schemas.microsoft.com/office/drawing/2018/hyperlinkcolor" val="tx"/>
                    </a:ext>
                  </a:extLst>
                </a:hlinkClick>
              </a:rPr>
              <a:t>Protect Young Eyes</a:t>
            </a:r>
            <a:endParaRPr lang="en-GB" dirty="0">
              <a:solidFill>
                <a:srgbClr val="0070C0"/>
              </a:solidFill>
            </a:endParaRPr>
          </a:p>
        </p:txBody>
      </p:sp>
    </p:spTree>
    <p:extLst>
      <p:ext uri="{BB962C8B-B14F-4D97-AF65-F5344CB8AC3E}">
        <p14:creationId xmlns:p14="http://schemas.microsoft.com/office/powerpoint/2010/main" val="4240151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62762" y="915698"/>
            <a:ext cx="11221076" cy="3079570"/>
            <a:chOff x="630827" y="460464"/>
            <a:chExt cx="9888351" cy="2713810"/>
          </a:xfrm>
        </p:grpSpPr>
        <p:pic>
          <p:nvPicPr>
            <p:cNvPr id="4" name="Picture 3"/>
            <p:cNvPicPr>
              <a:picLocks noChangeAspect="1"/>
            </p:cNvPicPr>
            <p:nvPr/>
          </p:nvPicPr>
          <p:blipFill>
            <a:blip r:embed="rId2"/>
            <a:stretch>
              <a:fillRect/>
            </a:stretch>
          </p:blipFill>
          <p:spPr>
            <a:xfrm>
              <a:off x="630827" y="460465"/>
              <a:ext cx="4846087" cy="2713809"/>
            </a:xfrm>
            <a:prstGeom prst="rect">
              <a:avLst/>
            </a:prstGeom>
          </p:spPr>
        </p:pic>
        <p:pic>
          <p:nvPicPr>
            <p:cNvPr id="5" name="Picture 4"/>
            <p:cNvPicPr>
              <a:picLocks noChangeAspect="1"/>
            </p:cNvPicPr>
            <p:nvPr/>
          </p:nvPicPr>
          <p:blipFill>
            <a:blip r:embed="rId3"/>
            <a:stretch>
              <a:fillRect/>
            </a:stretch>
          </p:blipFill>
          <p:spPr>
            <a:xfrm>
              <a:off x="5673090" y="460464"/>
              <a:ext cx="4846088" cy="2713809"/>
            </a:xfrm>
            <a:prstGeom prst="rect">
              <a:avLst/>
            </a:prstGeom>
          </p:spPr>
        </p:pic>
      </p:grpSp>
      <p:sp>
        <p:nvSpPr>
          <p:cNvPr id="7" name="Rectangle 6"/>
          <p:cNvSpPr/>
          <p:nvPr/>
        </p:nvSpPr>
        <p:spPr>
          <a:xfrm>
            <a:off x="474071" y="3995268"/>
            <a:ext cx="5499229" cy="2554545"/>
          </a:xfrm>
          <a:prstGeom prst="rect">
            <a:avLst/>
          </a:prstGeom>
        </p:spPr>
        <p:txBody>
          <a:bodyPr wrap="square">
            <a:spAutoFit/>
          </a:bodyPr>
          <a:lstStyle/>
          <a:p>
            <a:r>
              <a:rPr lang="en-GB" sz="2000" dirty="0"/>
              <a:t>The internet can be a powerful force for good, but illegal and harmful content and activity is widespread online. 62% of adult internet users and over 80% of children (aged 12-15) have had potentially harmful experiences online. The prevalence of the most serious illegal content and activity - which threatens the physical safety of children - is unacceptable.</a:t>
            </a:r>
          </a:p>
        </p:txBody>
      </p:sp>
      <p:sp>
        <p:nvSpPr>
          <p:cNvPr id="8" name="Rectangle 7"/>
          <p:cNvSpPr/>
          <p:nvPr/>
        </p:nvSpPr>
        <p:spPr>
          <a:xfrm>
            <a:off x="6195916" y="3995268"/>
            <a:ext cx="5499231" cy="2246769"/>
          </a:xfrm>
          <a:prstGeom prst="rect">
            <a:avLst/>
          </a:prstGeom>
        </p:spPr>
        <p:txBody>
          <a:bodyPr wrap="square">
            <a:spAutoFit/>
          </a:bodyPr>
          <a:lstStyle/>
          <a:p>
            <a:r>
              <a:rPr lang="en-GB" sz="2000" dirty="0"/>
              <a:t>In 2020, nearly 22 million reports of child sexual exploitation were made to the National Centre for Missing and Exploited Children, including over 65 million images, videos and other files. Online platforms can be a tool for abuse and bullying, and the impact of harmful content and activity is particularly damaging for children.</a:t>
            </a:r>
          </a:p>
        </p:txBody>
      </p:sp>
      <p:sp>
        <p:nvSpPr>
          <p:cNvPr id="2" name="TextBox 1">
            <a:extLst>
              <a:ext uri="{FF2B5EF4-FFF2-40B4-BE49-F238E27FC236}">
                <a16:creationId xmlns:a16="http://schemas.microsoft.com/office/drawing/2014/main" id="{29B7E07C-E762-D388-A6AF-0D4CDED2A573}"/>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54715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1E8874-EABD-487E-F402-0A57E1E5825D}"/>
              </a:ext>
            </a:extLst>
          </p:cNvPr>
          <p:cNvPicPr>
            <a:picLocks noChangeAspect="1"/>
          </p:cNvPicPr>
          <p:nvPr/>
        </p:nvPicPr>
        <p:blipFill>
          <a:blip r:embed="rId2"/>
          <a:stretch>
            <a:fillRect/>
          </a:stretch>
        </p:blipFill>
        <p:spPr>
          <a:xfrm>
            <a:off x="1505778" y="1092179"/>
            <a:ext cx="2973456" cy="5309743"/>
          </a:xfrm>
          <a:prstGeom prst="rect">
            <a:avLst/>
          </a:prstGeom>
        </p:spPr>
      </p:pic>
      <p:pic>
        <p:nvPicPr>
          <p:cNvPr id="6" name="Picture 5">
            <a:extLst>
              <a:ext uri="{FF2B5EF4-FFF2-40B4-BE49-F238E27FC236}">
                <a16:creationId xmlns:a16="http://schemas.microsoft.com/office/drawing/2014/main" id="{5842B778-5960-F1A6-0883-3FFEB1C45B57}"/>
              </a:ext>
            </a:extLst>
          </p:cNvPr>
          <p:cNvPicPr>
            <a:picLocks noChangeAspect="1"/>
          </p:cNvPicPr>
          <p:nvPr/>
        </p:nvPicPr>
        <p:blipFill>
          <a:blip r:embed="rId3"/>
          <a:stretch>
            <a:fillRect/>
          </a:stretch>
        </p:blipFill>
        <p:spPr>
          <a:xfrm>
            <a:off x="5804452" y="1092179"/>
            <a:ext cx="5309743" cy="5309743"/>
          </a:xfrm>
          <a:prstGeom prst="rect">
            <a:avLst/>
          </a:prstGeom>
        </p:spPr>
      </p:pic>
      <p:sp>
        <p:nvSpPr>
          <p:cNvPr id="2" name="TextBox 1">
            <a:extLst>
              <a:ext uri="{FF2B5EF4-FFF2-40B4-BE49-F238E27FC236}">
                <a16:creationId xmlns:a16="http://schemas.microsoft.com/office/drawing/2014/main" id="{8EB89B2E-FE6F-FF7C-F2FF-26094704FEE7}"/>
              </a:ext>
            </a:extLst>
          </p:cNvPr>
          <p:cNvSpPr txBox="1"/>
          <p:nvPr/>
        </p:nvSpPr>
        <p:spPr>
          <a:xfrm>
            <a:off x="906101" y="200637"/>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7107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466" y="836822"/>
            <a:ext cx="10871068" cy="5775255"/>
          </a:xfrm>
          <a:prstGeom prst="rect">
            <a:avLst/>
          </a:prstGeom>
        </p:spPr>
      </p:pic>
      <p:sp>
        <p:nvSpPr>
          <p:cNvPr id="2" name="TextBox 1">
            <a:extLst>
              <a:ext uri="{FF2B5EF4-FFF2-40B4-BE49-F238E27FC236}">
                <a16:creationId xmlns:a16="http://schemas.microsoft.com/office/drawing/2014/main" id="{FA0D3FCD-E033-9176-CF80-D72C949352DF}"/>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Rectangle 2">
            <a:extLst>
              <a:ext uri="{FF2B5EF4-FFF2-40B4-BE49-F238E27FC236}">
                <a16:creationId xmlns:a16="http://schemas.microsoft.com/office/drawing/2014/main" id="{21DF1485-C4B3-F991-776D-5B8A2890D40F}"/>
              </a:ext>
            </a:extLst>
          </p:cNvPr>
          <p:cNvSpPr/>
          <p:nvPr/>
        </p:nvSpPr>
        <p:spPr>
          <a:xfrm>
            <a:off x="2199861" y="2213113"/>
            <a:ext cx="2133600" cy="3405809"/>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2024231F-FC67-A74A-BCA2-C59576BC9FC1}"/>
              </a:ext>
            </a:extLst>
          </p:cNvPr>
          <p:cNvSpPr/>
          <p:nvPr/>
        </p:nvSpPr>
        <p:spPr>
          <a:xfrm>
            <a:off x="4333461" y="2213112"/>
            <a:ext cx="2464904" cy="3405809"/>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8174270F-A070-8403-BAB2-78D4BC2927AC}"/>
              </a:ext>
            </a:extLst>
          </p:cNvPr>
          <p:cNvSpPr/>
          <p:nvPr/>
        </p:nvSpPr>
        <p:spPr>
          <a:xfrm>
            <a:off x="6791740" y="2213111"/>
            <a:ext cx="2352259" cy="3405809"/>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C075464-BD98-86A2-34C2-8488906D88D7}"/>
              </a:ext>
            </a:extLst>
          </p:cNvPr>
          <p:cNvSpPr/>
          <p:nvPr/>
        </p:nvSpPr>
        <p:spPr>
          <a:xfrm>
            <a:off x="9143999" y="2213110"/>
            <a:ext cx="2352258" cy="3405809"/>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2B056C83-0910-2455-6B07-5D7147FF5C15}"/>
              </a:ext>
            </a:extLst>
          </p:cNvPr>
          <p:cNvSpPr/>
          <p:nvPr/>
        </p:nvSpPr>
        <p:spPr>
          <a:xfrm>
            <a:off x="2199861" y="5618919"/>
            <a:ext cx="9296396" cy="993158"/>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30409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4GKXsAOYZE"/>
          <p:cNvPicPr>
            <a:picLocks noRot="1" noChangeAspect="1"/>
          </p:cNvPicPr>
          <p:nvPr>
            <a:videoFile r:link="rId1"/>
          </p:nvPr>
        </p:nvPicPr>
        <p:blipFill>
          <a:blip r:embed="rId3"/>
          <a:stretch>
            <a:fillRect/>
          </a:stretch>
        </p:blipFill>
        <p:spPr>
          <a:xfrm>
            <a:off x="609600" y="418828"/>
            <a:ext cx="10768148" cy="6057083"/>
          </a:xfrm>
          <a:prstGeom prst="rect">
            <a:avLst/>
          </a:prstGeom>
        </p:spPr>
      </p:pic>
    </p:spTree>
    <p:extLst>
      <p:ext uri="{BB962C8B-B14F-4D97-AF65-F5344CB8AC3E}">
        <p14:creationId xmlns:p14="http://schemas.microsoft.com/office/powerpoint/2010/main" val="575037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466" y="836822"/>
            <a:ext cx="10871068" cy="5775255"/>
          </a:xfrm>
          <a:prstGeom prst="rect">
            <a:avLst/>
          </a:prstGeom>
        </p:spPr>
      </p:pic>
      <p:sp>
        <p:nvSpPr>
          <p:cNvPr id="2" name="TextBox 1">
            <a:extLst>
              <a:ext uri="{FF2B5EF4-FFF2-40B4-BE49-F238E27FC236}">
                <a16:creationId xmlns:a16="http://schemas.microsoft.com/office/drawing/2014/main" id="{FA0D3FCD-E033-9176-CF80-D72C949352DF}"/>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Rectangle 2">
            <a:extLst>
              <a:ext uri="{FF2B5EF4-FFF2-40B4-BE49-F238E27FC236}">
                <a16:creationId xmlns:a16="http://schemas.microsoft.com/office/drawing/2014/main" id="{E4BEF3A0-43D7-5F1E-F448-66342C190A48}"/>
              </a:ext>
            </a:extLst>
          </p:cNvPr>
          <p:cNvSpPr/>
          <p:nvPr/>
        </p:nvSpPr>
        <p:spPr>
          <a:xfrm>
            <a:off x="2199861" y="2213114"/>
            <a:ext cx="2133600" cy="1200330"/>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EC8FC813-FDF3-540D-9F5C-39D4CC433564}"/>
              </a:ext>
            </a:extLst>
          </p:cNvPr>
          <p:cNvSpPr/>
          <p:nvPr/>
        </p:nvSpPr>
        <p:spPr>
          <a:xfrm>
            <a:off x="2199861" y="3409707"/>
            <a:ext cx="2133600" cy="1056276"/>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7B0C768-DC38-360B-482F-54D8DAAA4FAF}"/>
              </a:ext>
            </a:extLst>
          </p:cNvPr>
          <p:cNvSpPr/>
          <p:nvPr/>
        </p:nvSpPr>
        <p:spPr>
          <a:xfrm>
            <a:off x="2199861" y="4462246"/>
            <a:ext cx="2133600" cy="1200330"/>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825AC5A5-EA33-6657-BD42-BCC7885E8246}"/>
              </a:ext>
            </a:extLst>
          </p:cNvPr>
          <p:cNvSpPr/>
          <p:nvPr/>
        </p:nvSpPr>
        <p:spPr>
          <a:xfrm>
            <a:off x="4333461" y="2174846"/>
            <a:ext cx="2438400" cy="1200330"/>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B95442BC-6FAC-8974-6EAF-DB3BF17A36D5}"/>
              </a:ext>
            </a:extLst>
          </p:cNvPr>
          <p:cNvSpPr/>
          <p:nvPr/>
        </p:nvSpPr>
        <p:spPr>
          <a:xfrm>
            <a:off x="4333461" y="3375176"/>
            <a:ext cx="2438400" cy="1087070"/>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36EEE0D-AE46-56F6-08F1-6615AE322BD1}"/>
              </a:ext>
            </a:extLst>
          </p:cNvPr>
          <p:cNvSpPr/>
          <p:nvPr/>
        </p:nvSpPr>
        <p:spPr>
          <a:xfrm>
            <a:off x="4333461" y="4462246"/>
            <a:ext cx="2438400" cy="1162062"/>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6823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7"/>
                                        </p:tgtEl>
                                      </p:cBhvr>
                                    </p:animEffect>
                                    <p:set>
                                      <p:cBhvr>
                                        <p:cTn id="42" dur="1" fill="hold">
                                          <p:stCondLst>
                                            <p:cond delay="499"/>
                                          </p:stCondLst>
                                        </p:cTn>
                                        <p:tgtEl>
                                          <p:spTgt spid="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9"/>
                                        </p:tgtEl>
                                      </p:cBhvr>
                                    </p:animEffect>
                                    <p:set>
                                      <p:cBhvr>
                                        <p:cTn id="6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6" grpId="0" animBg="1"/>
      <p:bldP spid="6" grpId="1" animBg="1"/>
      <p:bldP spid="7" grpId="0" animBg="1"/>
      <p:bldP spid="7" grpId="1" animBg="1"/>
      <p:bldP spid="8" grpId="0" animBg="1"/>
      <p:bldP spid="8" grpId="1" animBg="1"/>
      <p:bldP spid="9" grpId="0" animBg="1"/>
      <p:bldP spid="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sgQbmvuUQ"/>
          <p:cNvPicPr>
            <a:picLocks noRot="1" noChangeAspect="1"/>
          </p:cNvPicPr>
          <p:nvPr>
            <a:videoFile r:link="rId1"/>
          </p:nvPr>
        </p:nvPicPr>
        <p:blipFill>
          <a:blip r:embed="rId3"/>
          <a:stretch>
            <a:fillRect/>
          </a:stretch>
        </p:blipFill>
        <p:spPr>
          <a:xfrm>
            <a:off x="518160" y="366576"/>
            <a:ext cx="10807337" cy="6079127"/>
          </a:xfrm>
          <a:prstGeom prst="rect">
            <a:avLst/>
          </a:prstGeom>
        </p:spPr>
      </p:pic>
    </p:spTree>
    <p:extLst>
      <p:ext uri="{BB962C8B-B14F-4D97-AF65-F5344CB8AC3E}">
        <p14:creationId xmlns:p14="http://schemas.microsoft.com/office/powerpoint/2010/main" val="2930510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60466" y="836822"/>
            <a:ext cx="10871068" cy="5775255"/>
          </a:xfrm>
          <a:prstGeom prst="rect">
            <a:avLst/>
          </a:prstGeom>
        </p:spPr>
      </p:pic>
      <p:sp>
        <p:nvSpPr>
          <p:cNvPr id="2" name="TextBox 1">
            <a:extLst>
              <a:ext uri="{FF2B5EF4-FFF2-40B4-BE49-F238E27FC236}">
                <a16:creationId xmlns:a16="http://schemas.microsoft.com/office/drawing/2014/main" id="{FA0D3FCD-E033-9176-CF80-D72C949352DF}"/>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3" name="Rectangle 2">
            <a:extLst>
              <a:ext uri="{FF2B5EF4-FFF2-40B4-BE49-F238E27FC236}">
                <a16:creationId xmlns:a16="http://schemas.microsoft.com/office/drawing/2014/main" id="{95D0EE1D-1486-08D8-7815-F8DD0F9385D1}"/>
              </a:ext>
            </a:extLst>
          </p:cNvPr>
          <p:cNvSpPr/>
          <p:nvPr/>
        </p:nvSpPr>
        <p:spPr>
          <a:xfrm>
            <a:off x="4373217" y="3426235"/>
            <a:ext cx="2438400" cy="1066252"/>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D7B6ACD-5FFE-DA27-9B0C-EB2CD24543A1}"/>
              </a:ext>
            </a:extLst>
          </p:cNvPr>
          <p:cNvSpPr/>
          <p:nvPr/>
        </p:nvSpPr>
        <p:spPr>
          <a:xfrm>
            <a:off x="4373217" y="2226913"/>
            <a:ext cx="2438400" cy="1199321"/>
          </a:xfrm>
          <a:prstGeom prst="rect">
            <a:avLst/>
          </a:prstGeom>
          <a:solidFill>
            <a:srgbClr val="90C226">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9409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13FC83-4623-3B1E-09F1-C00D67BB9E95}"/>
              </a:ext>
            </a:extLst>
          </p:cNvPr>
          <p:cNvPicPr>
            <a:picLocks noChangeAspect="1"/>
          </p:cNvPicPr>
          <p:nvPr/>
        </p:nvPicPr>
        <p:blipFill>
          <a:blip r:embed="rId2"/>
          <a:stretch>
            <a:fillRect/>
          </a:stretch>
        </p:blipFill>
        <p:spPr>
          <a:xfrm>
            <a:off x="425149" y="2095086"/>
            <a:ext cx="11541365" cy="4359538"/>
          </a:xfrm>
          <a:prstGeom prst="rect">
            <a:avLst/>
          </a:prstGeom>
        </p:spPr>
      </p:pic>
      <p:pic>
        <p:nvPicPr>
          <p:cNvPr id="6" name="Picture 5">
            <a:extLst>
              <a:ext uri="{FF2B5EF4-FFF2-40B4-BE49-F238E27FC236}">
                <a16:creationId xmlns:a16="http://schemas.microsoft.com/office/drawing/2014/main" id="{0E274584-FC5B-F5E4-F77E-605D748A75F3}"/>
              </a:ext>
            </a:extLst>
          </p:cNvPr>
          <p:cNvPicPr>
            <a:picLocks noChangeAspect="1"/>
          </p:cNvPicPr>
          <p:nvPr/>
        </p:nvPicPr>
        <p:blipFill>
          <a:blip r:embed="rId3"/>
          <a:stretch>
            <a:fillRect/>
          </a:stretch>
        </p:blipFill>
        <p:spPr>
          <a:xfrm>
            <a:off x="7732661" y="226469"/>
            <a:ext cx="4233853" cy="2370957"/>
          </a:xfrm>
          <a:prstGeom prst="rect">
            <a:avLst/>
          </a:prstGeom>
        </p:spPr>
      </p:pic>
      <p:sp>
        <p:nvSpPr>
          <p:cNvPr id="7" name="TextBox 6">
            <a:extLst>
              <a:ext uri="{FF2B5EF4-FFF2-40B4-BE49-F238E27FC236}">
                <a16:creationId xmlns:a16="http://schemas.microsoft.com/office/drawing/2014/main" id="{12BF4152-3A90-1B6C-391A-39880A1EC6A9}"/>
              </a:ext>
            </a:extLst>
          </p:cNvPr>
          <p:cNvSpPr txBox="1"/>
          <p:nvPr/>
        </p:nvSpPr>
        <p:spPr>
          <a:xfrm>
            <a:off x="362762" y="240394"/>
            <a:ext cx="9351081" cy="1200329"/>
          </a:xfrm>
          <a:prstGeom prst="rect">
            <a:avLst/>
          </a:prstGeom>
          <a:noFill/>
        </p:spPr>
        <p:txBody>
          <a:bodyPr wrap="square" rtlCol="0">
            <a:spAutoFit/>
          </a:bodyPr>
          <a:lstStyle/>
          <a:p>
            <a:r>
              <a:rPr lang="en-GB" sz="3600" dirty="0">
                <a:solidFill>
                  <a:schemeClr val="tx2"/>
                </a:solidFill>
              </a:rPr>
              <a:t>What are the risks?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7052377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101</TotalTime>
  <Words>394</Words>
  <Application>Microsoft Office PowerPoint</Application>
  <PresentationFormat>Widescreen</PresentationFormat>
  <Paragraphs>42</Paragraphs>
  <Slides>13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Pilling, Chris</dc:creator>
  <cp:lastModifiedBy>Pilling, Chris</cp:lastModifiedBy>
  <cp:revision>9</cp:revision>
  <dcterms:created xsi:type="dcterms:W3CDTF">2023-07-03T11:57:32Z</dcterms:created>
  <dcterms:modified xsi:type="dcterms:W3CDTF">2023-07-12T09:42:19Z</dcterms:modified>
</cp:coreProperties>
</file>